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80" r:id="rId3"/>
    <p:sldId id="258" r:id="rId4"/>
    <p:sldId id="267" r:id="rId5"/>
    <p:sldId id="281" r:id="rId6"/>
    <p:sldId id="268" r:id="rId7"/>
    <p:sldId id="269" r:id="rId8"/>
    <p:sldId id="260" r:id="rId9"/>
    <p:sldId id="271" r:id="rId10"/>
    <p:sldId id="273" r:id="rId11"/>
    <p:sldId id="275" r:id="rId12"/>
    <p:sldId id="27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7" d="100"/>
          <a:sy n="67" d="100"/>
        </p:scale>
        <p:origin x="6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jpeg>
</file>

<file path=ppt/media/image2.png>
</file>

<file path=ppt/media/image3.png>
</file>

<file path=ppt/media/image4.jpeg>
</file>

<file path=ppt/media/image5.jpe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8CAE3F5-6E25-48B8-873E-5A336990BBF6}" type="datetimeFigureOut">
              <a:rPr lang="en-US" smtClean="0"/>
              <a:t>4/30/2020</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AC0D7786-7DCD-4ED5-AD6E-5D207D934D3F}"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56275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CAE3F5-6E25-48B8-873E-5A336990BBF6}" type="datetimeFigureOut">
              <a:rPr lang="en-US" smtClean="0"/>
              <a:t>4/30/2020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0D7786-7DCD-4ED5-AD6E-5D207D934D3F}"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09748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CAE3F5-6E25-48B8-873E-5A336990BBF6}" type="datetimeFigureOut">
              <a:rPr lang="en-US" smtClean="0"/>
              <a:t>4/30/2020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0D7786-7DCD-4ED5-AD6E-5D207D934D3F}"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41794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CAE3F5-6E25-48B8-873E-5A336990BBF6}" type="datetimeFigureOut">
              <a:rPr lang="en-US" smtClean="0"/>
              <a:t>4/30/2020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0D7786-7DCD-4ED5-AD6E-5D207D934D3F}"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50096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CAE3F5-6E25-48B8-873E-5A336990BBF6}" type="datetimeFigureOut">
              <a:rPr lang="en-US" smtClean="0"/>
              <a:t>4/30/2020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0D7786-7DCD-4ED5-AD6E-5D207D934D3F}"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51445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8CAE3F5-6E25-48B8-873E-5A336990BBF6}" type="datetimeFigureOut">
              <a:rPr lang="en-US" smtClean="0"/>
              <a:t>4/30/2020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0D7786-7DCD-4ED5-AD6E-5D207D934D3F}"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73406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CAE3F5-6E25-48B8-873E-5A336990BBF6}" type="datetimeFigureOut">
              <a:rPr lang="en-US" smtClean="0"/>
              <a:t>4/30/2020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C0D7786-7DCD-4ED5-AD6E-5D207D934D3F}"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95781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8CAE3F5-6E25-48B8-873E-5A336990BBF6}" type="datetimeFigureOut">
              <a:rPr lang="en-US" smtClean="0"/>
              <a:t>4/30/2020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C0D7786-7DCD-4ED5-AD6E-5D207D934D3F}"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68913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CAE3F5-6E25-48B8-873E-5A336990BBF6}" type="datetimeFigureOut">
              <a:rPr lang="en-US" smtClean="0"/>
              <a:t>4/30/2020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C0D7786-7DCD-4ED5-AD6E-5D207D934D3F}" type="slidenum">
              <a:rPr lang="en-US" smtClean="0"/>
              <a:t>‹#›</a:t>
            </a:fld>
            <a:endParaRPr lang="en-US"/>
          </a:p>
        </p:txBody>
      </p:sp>
    </p:spTree>
    <p:extLst>
      <p:ext uri="{BB962C8B-B14F-4D97-AF65-F5344CB8AC3E}">
        <p14:creationId xmlns:p14="http://schemas.microsoft.com/office/powerpoint/2010/main" val="973805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8CAE3F5-6E25-48B8-873E-5A336990BBF6}" type="datetimeFigureOut">
              <a:rPr lang="en-US" smtClean="0"/>
              <a:t>4/30/2020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0D7786-7DCD-4ED5-AD6E-5D207D934D3F}"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57464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58CAE3F5-6E25-48B8-873E-5A336990BBF6}" type="datetimeFigureOut">
              <a:rPr lang="en-US" smtClean="0"/>
              <a:t>4/30/2020</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AC0D7786-7DCD-4ED5-AD6E-5D207D934D3F}"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88394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58CAE3F5-6E25-48B8-873E-5A336990BBF6}" type="datetimeFigureOut">
              <a:rPr lang="en-US" smtClean="0"/>
              <a:t>4/30/2020</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AC0D7786-7DCD-4ED5-AD6E-5D207D934D3F}"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66745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18655-D995-4E29-8464-A831CBDE2726}"/>
              </a:ext>
            </a:extLst>
          </p:cNvPr>
          <p:cNvSpPr>
            <a:spLocks noGrp="1"/>
          </p:cNvSpPr>
          <p:nvPr>
            <p:ph type="ctrTitle"/>
          </p:nvPr>
        </p:nvSpPr>
        <p:spPr>
          <a:xfrm>
            <a:off x="2151080" y="87924"/>
            <a:ext cx="8637073" cy="1378926"/>
          </a:xfrm>
        </p:spPr>
        <p:txBody>
          <a:bodyPr>
            <a:normAutofit fontScale="90000"/>
          </a:bodyPr>
          <a:lstStyle/>
          <a:p>
            <a:pPr algn="ctr"/>
            <a:r>
              <a:rPr lang="en-US" sz="6000" dirty="0"/>
              <a:t>  TOWER OF HANOI PUZZLE Game </a:t>
            </a:r>
          </a:p>
        </p:txBody>
      </p:sp>
      <p:sp>
        <p:nvSpPr>
          <p:cNvPr id="3" name="Subtitle 2">
            <a:extLst>
              <a:ext uri="{FF2B5EF4-FFF2-40B4-BE49-F238E27FC236}">
                <a16:creationId xmlns:a16="http://schemas.microsoft.com/office/drawing/2014/main" id="{0A147AF1-104B-4A40-83B3-F17D52BFC62C}"/>
              </a:ext>
            </a:extLst>
          </p:cNvPr>
          <p:cNvSpPr>
            <a:spLocks noGrp="1"/>
          </p:cNvSpPr>
          <p:nvPr>
            <p:ph type="subTitle" idx="1"/>
          </p:nvPr>
        </p:nvSpPr>
        <p:spPr>
          <a:xfrm>
            <a:off x="1836754" y="1466850"/>
            <a:ext cx="9383695" cy="2374296"/>
          </a:xfrm>
        </p:spPr>
        <p:txBody>
          <a:bodyPr>
            <a:normAutofit/>
          </a:bodyPr>
          <a:lstStyle/>
          <a:p>
            <a:pPr algn="ctr"/>
            <a:r>
              <a:rPr lang="en-US" sz="3200" dirty="0"/>
              <a:t>Presented by Ludovic Dao</a:t>
            </a:r>
          </a:p>
          <a:p>
            <a:pPr algn="ctr"/>
            <a:r>
              <a:rPr lang="en-US" sz="3200" dirty="0"/>
              <a:t>CSI-CSC 326</a:t>
            </a:r>
          </a:p>
          <a:p>
            <a:pPr algn="ctr"/>
            <a:r>
              <a:rPr lang="en-US" sz="3200" dirty="0"/>
              <a:t>Professor:  Tatiana BALASHOVA ANDERSON</a:t>
            </a:r>
          </a:p>
        </p:txBody>
      </p:sp>
    </p:spTree>
    <p:extLst>
      <p:ext uri="{BB962C8B-B14F-4D97-AF65-F5344CB8AC3E}">
        <p14:creationId xmlns:p14="http://schemas.microsoft.com/office/powerpoint/2010/main" val="40275790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434FC-0DE6-4A0A-885E-2E815D0E1901}"/>
              </a:ext>
            </a:extLst>
          </p:cNvPr>
          <p:cNvSpPr>
            <a:spLocks noGrp="1"/>
          </p:cNvSpPr>
          <p:nvPr>
            <p:ph type="title"/>
          </p:nvPr>
        </p:nvSpPr>
        <p:spPr/>
        <p:txBody>
          <a:bodyPr/>
          <a:lstStyle/>
          <a:p>
            <a:pPr algn="ctr"/>
            <a:r>
              <a:rPr lang="en-US" dirty="0"/>
              <a:t> Output and demonstration</a:t>
            </a:r>
          </a:p>
        </p:txBody>
      </p:sp>
      <p:sp>
        <p:nvSpPr>
          <p:cNvPr id="3" name="Content Placeholder 2">
            <a:extLst>
              <a:ext uri="{FF2B5EF4-FFF2-40B4-BE49-F238E27FC236}">
                <a16:creationId xmlns:a16="http://schemas.microsoft.com/office/drawing/2014/main" id="{138547E2-270E-47E6-B43F-EE8511188E36}"/>
              </a:ext>
            </a:extLst>
          </p:cNvPr>
          <p:cNvSpPr>
            <a:spLocks noGrp="1"/>
          </p:cNvSpPr>
          <p:nvPr>
            <p:ph sz="half" idx="1"/>
          </p:nvPr>
        </p:nvSpPr>
        <p:spPr>
          <a:xfrm>
            <a:off x="1447331" y="2010878"/>
            <a:ext cx="3619969" cy="3448595"/>
          </a:xfrm>
        </p:spPr>
        <p:txBody>
          <a:bodyPr>
            <a:normAutofit/>
          </a:bodyPr>
          <a:lstStyle/>
          <a:p>
            <a:pPr marL="0" indent="0">
              <a:buNone/>
            </a:pPr>
            <a:r>
              <a:rPr lang="en-US" b="1" dirty="0"/>
              <a:t>moving disk from A to B</a:t>
            </a:r>
          </a:p>
          <a:p>
            <a:pPr marL="0" indent="0">
              <a:buNone/>
            </a:pPr>
            <a:r>
              <a:rPr lang="en-US" b="1" dirty="0"/>
              <a:t>moving disk from A to C</a:t>
            </a:r>
          </a:p>
          <a:p>
            <a:pPr marL="0" indent="0">
              <a:buNone/>
            </a:pPr>
            <a:r>
              <a:rPr lang="en-US" b="1" dirty="0"/>
              <a:t>moving disk from B to C</a:t>
            </a:r>
          </a:p>
          <a:p>
            <a:pPr marL="0" indent="0">
              <a:buNone/>
            </a:pPr>
            <a:r>
              <a:rPr lang="en-US" b="1" dirty="0"/>
              <a:t>moving disk from A to B</a:t>
            </a:r>
          </a:p>
          <a:p>
            <a:pPr marL="0" indent="0">
              <a:buNone/>
            </a:pPr>
            <a:r>
              <a:rPr lang="en-US" b="1" dirty="0"/>
              <a:t>moving disk from C to A</a:t>
            </a:r>
          </a:p>
          <a:p>
            <a:pPr marL="0" indent="0">
              <a:buNone/>
            </a:pPr>
            <a:r>
              <a:rPr lang="en-US" b="1" dirty="0"/>
              <a:t>moving disk from C to B</a:t>
            </a:r>
          </a:p>
          <a:p>
            <a:pPr marL="0" indent="0">
              <a:buNone/>
            </a:pPr>
            <a:r>
              <a:rPr lang="en-US" b="1" dirty="0"/>
              <a:t>moving disk from A to B</a:t>
            </a:r>
          </a:p>
          <a:p>
            <a:endParaRPr lang="en-US" dirty="0"/>
          </a:p>
        </p:txBody>
      </p:sp>
      <p:pic>
        <p:nvPicPr>
          <p:cNvPr id="6" name="Screen Recording 3">
            <a:hlinkClick r:id="" action="ppaction://media"/>
            <a:extLst>
              <a:ext uri="{FF2B5EF4-FFF2-40B4-BE49-F238E27FC236}">
                <a16:creationId xmlns:a16="http://schemas.microsoft.com/office/drawing/2014/main" id="{6C6E4DC4-9454-4D81-9AC3-41BFB34697BC}"/>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5537100" y="1864194"/>
            <a:ext cx="5517752" cy="3448594"/>
          </a:xfrm>
          <a:prstGeom prst="rect">
            <a:avLst/>
          </a:prstGeom>
        </p:spPr>
      </p:pic>
      <p:sp>
        <p:nvSpPr>
          <p:cNvPr id="11" name="Rectangle 10">
            <a:extLst>
              <a:ext uri="{FF2B5EF4-FFF2-40B4-BE49-F238E27FC236}">
                <a16:creationId xmlns:a16="http://schemas.microsoft.com/office/drawing/2014/main" id="{11E0E26B-F2DC-4E0E-AFE4-B8C0EDCA442F}"/>
              </a:ext>
            </a:extLst>
          </p:cNvPr>
          <p:cNvSpPr/>
          <p:nvPr/>
        </p:nvSpPr>
        <p:spPr>
          <a:xfrm>
            <a:off x="7818957" y="4615934"/>
            <a:ext cx="816249" cy="369332"/>
          </a:xfrm>
          <a:prstGeom prst="rect">
            <a:avLst/>
          </a:prstGeom>
        </p:spPr>
        <p:txBody>
          <a:bodyPr wrap="square">
            <a:spAutoFit/>
          </a:bodyPr>
          <a:lstStyle/>
          <a:p>
            <a:r>
              <a:rPr lang="en-US" dirty="0"/>
              <a:t>PEG C     </a:t>
            </a:r>
          </a:p>
        </p:txBody>
      </p:sp>
      <p:sp>
        <p:nvSpPr>
          <p:cNvPr id="12" name="Rectangle 11">
            <a:extLst>
              <a:ext uri="{FF2B5EF4-FFF2-40B4-BE49-F238E27FC236}">
                <a16:creationId xmlns:a16="http://schemas.microsoft.com/office/drawing/2014/main" id="{EB363339-DD59-4E9F-91A0-09E00F73A351}"/>
              </a:ext>
            </a:extLst>
          </p:cNvPr>
          <p:cNvSpPr/>
          <p:nvPr/>
        </p:nvSpPr>
        <p:spPr>
          <a:xfrm>
            <a:off x="6252034" y="4615934"/>
            <a:ext cx="783548" cy="369332"/>
          </a:xfrm>
          <a:prstGeom prst="rect">
            <a:avLst/>
          </a:prstGeom>
        </p:spPr>
        <p:txBody>
          <a:bodyPr wrap="none">
            <a:spAutoFit/>
          </a:bodyPr>
          <a:lstStyle/>
          <a:p>
            <a:r>
              <a:rPr lang="en-US" dirty="0"/>
              <a:t>PEG A</a:t>
            </a:r>
          </a:p>
        </p:txBody>
      </p:sp>
      <p:sp>
        <p:nvSpPr>
          <p:cNvPr id="13" name="Rectangle 12">
            <a:extLst>
              <a:ext uri="{FF2B5EF4-FFF2-40B4-BE49-F238E27FC236}">
                <a16:creationId xmlns:a16="http://schemas.microsoft.com/office/drawing/2014/main" id="{C1AEE6EA-EA81-41E0-8B28-5F7B08180989}"/>
              </a:ext>
            </a:extLst>
          </p:cNvPr>
          <p:cNvSpPr/>
          <p:nvPr/>
        </p:nvSpPr>
        <p:spPr>
          <a:xfrm>
            <a:off x="9697900" y="4615934"/>
            <a:ext cx="816249" cy="369332"/>
          </a:xfrm>
          <a:prstGeom prst="rect">
            <a:avLst/>
          </a:prstGeom>
        </p:spPr>
        <p:txBody>
          <a:bodyPr wrap="square">
            <a:spAutoFit/>
          </a:bodyPr>
          <a:lstStyle/>
          <a:p>
            <a:r>
              <a:rPr lang="en-US" dirty="0"/>
              <a:t>PEG B</a:t>
            </a:r>
          </a:p>
        </p:txBody>
      </p:sp>
    </p:spTree>
    <p:extLst>
      <p:ext uri="{BB962C8B-B14F-4D97-AF65-F5344CB8AC3E}">
        <p14:creationId xmlns:p14="http://schemas.microsoft.com/office/powerpoint/2010/main" val="495811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9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D8613-6350-4CE1-A913-B22E93316B4A}"/>
              </a:ext>
            </a:extLst>
          </p:cNvPr>
          <p:cNvSpPr>
            <a:spLocks noGrp="1"/>
          </p:cNvSpPr>
          <p:nvPr>
            <p:ph type="title"/>
          </p:nvPr>
        </p:nvSpPr>
        <p:spPr/>
        <p:txBody>
          <a:bodyPr/>
          <a:lstStyle/>
          <a:p>
            <a:pPr algn="ctr"/>
            <a:r>
              <a:rPr lang="en-US" dirty="0"/>
              <a:t> How to determine the number of moves according to the number of disks</a:t>
            </a:r>
          </a:p>
        </p:txBody>
      </p:sp>
      <p:sp>
        <p:nvSpPr>
          <p:cNvPr id="3" name="Content Placeholder 2">
            <a:extLst>
              <a:ext uri="{FF2B5EF4-FFF2-40B4-BE49-F238E27FC236}">
                <a16:creationId xmlns:a16="http://schemas.microsoft.com/office/drawing/2014/main" id="{832F265F-2D32-4CEE-B408-9A36CCFBFBF1}"/>
              </a:ext>
            </a:extLst>
          </p:cNvPr>
          <p:cNvSpPr>
            <a:spLocks noGrp="1"/>
          </p:cNvSpPr>
          <p:nvPr>
            <p:ph sz="half" idx="1"/>
          </p:nvPr>
        </p:nvSpPr>
        <p:spPr>
          <a:xfrm>
            <a:off x="1447330" y="2010878"/>
            <a:ext cx="4220045" cy="3448595"/>
          </a:xfrm>
        </p:spPr>
        <p:txBody>
          <a:bodyPr/>
          <a:lstStyle/>
          <a:p>
            <a:pPr marL="0" indent="0">
              <a:buNone/>
            </a:pPr>
            <a:r>
              <a:rPr lang="en-US" dirty="0"/>
              <a:t>The number of moves is calculated by the formulas (2^n)-1. with n the number of disks. </a:t>
            </a:r>
          </a:p>
          <a:p>
            <a:pPr marL="0" indent="0">
              <a:buNone/>
            </a:pPr>
            <a:r>
              <a:rPr lang="en-US" dirty="0"/>
              <a:t>With 3 disks we have:</a:t>
            </a:r>
          </a:p>
          <a:p>
            <a:pPr marL="0" indent="0">
              <a:buNone/>
            </a:pPr>
            <a:r>
              <a:rPr lang="en-US" dirty="0"/>
              <a:t>M = (2^3)-1 =  8-1 = 7</a:t>
            </a:r>
          </a:p>
          <a:p>
            <a:pPr marL="0" indent="0">
              <a:buNone/>
            </a:pPr>
            <a:endParaRPr lang="en-US" dirty="0"/>
          </a:p>
        </p:txBody>
      </p:sp>
      <p:pic>
        <p:nvPicPr>
          <p:cNvPr id="5" name="Content Placeholder 4">
            <a:extLst>
              <a:ext uri="{FF2B5EF4-FFF2-40B4-BE49-F238E27FC236}">
                <a16:creationId xmlns:a16="http://schemas.microsoft.com/office/drawing/2014/main" id="{27898DCD-181D-433E-BEE5-CAE27192F244}"/>
              </a:ext>
            </a:extLst>
          </p:cNvPr>
          <p:cNvPicPr>
            <a:picLocks noGrp="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5882778" y="1864194"/>
            <a:ext cx="6162674" cy="4188917"/>
          </a:xfrm>
          <a:prstGeom prst="rect">
            <a:avLst/>
          </a:prstGeom>
          <a:noFill/>
          <a:ln>
            <a:noFill/>
          </a:ln>
        </p:spPr>
      </p:pic>
    </p:spTree>
    <p:extLst>
      <p:ext uri="{BB962C8B-B14F-4D97-AF65-F5344CB8AC3E}">
        <p14:creationId xmlns:p14="http://schemas.microsoft.com/office/powerpoint/2010/main" val="36408312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0D437-0F86-4FA1-90C6-8036704B725A}"/>
              </a:ext>
            </a:extLst>
          </p:cNvPr>
          <p:cNvSpPr>
            <a:spLocks noGrp="1"/>
          </p:cNvSpPr>
          <p:nvPr>
            <p:ph type="title"/>
          </p:nvPr>
        </p:nvSpPr>
        <p:spPr>
          <a:xfrm>
            <a:off x="1288510" y="531738"/>
            <a:ext cx="9607661" cy="488445"/>
          </a:xfrm>
        </p:spPr>
        <p:txBody>
          <a:bodyPr>
            <a:normAutofit fontScale="90000"/>
          </a:bodyPr>
          <a:lstStyle/>
          <a:p>
            <a:r>
              <a:rPr lang="en-US" dirty="0"/>
              <a:t> conclusion</a:t>
            </a:r>
          </a:p>
        </p:txBody>
      </p:sp>
      <p:sp>
        <p:nvSpPr>
          <p:cNvPr id="3" name="Text Placeholder 2">
            <a:extLst>
              <a:ext uri="{FF2B5EF4-FFF2-40B4-BE49-F238E27FC236}">
                <a16:creationId xmlns:a16="http://schemas.microsoft.com/office/drawing/2014/main" id="{813397EE-ED87-4BB7-A5BE-EEC0079954DD}"/>
              </a:ext>
            </a:extLst>
          </p:cNvPr>
          <p:cNvSpPr>
            <a:spLocks noGrp="1"/>
          </p:cNvSpPr>
          <p:nvPr>
            <p:ph type="body" idx="1"/>
          </p:nvPr>
        </p:nvSpPr>
        <p:spPr>
          <a:xfrm>
            <a:off x="1447191" y="2019549"/>
            <a:ext cx="4645152" cy="45719"/>
          </a:xfrm>
        </p:spPr>
        <p:txBody>
          <a:bodyPr>
            <a:normAutofit fontScale="25000" lnSpcReduction="20000"/>
          </a:bodyPr>
          <a:lstStyle/>
          <a:p>
            <a:endParaRPr lang="en-US" dirty="0"/>
          </a:p>
        </p:txBody>
      </p:sp>
      <p:sp>
        <p:nvSpPr>
          <p:cNvPr id="4" name="Content Placeholder 3">
            <a:extLst>
              <a:ext uri="{FF2B5EF4-FFF2-40B4-BE49-F238E27FC236}">
                <a16:creationId xmlns:a16="http://schemas.microsoft.com/office/drawing/2014/main" id="{45D938C8-D7D6-4363-9F98-7A668803304A}"/>
              </a:ext>
            </a:extLst>
          </p:cNvPr>
          <p:cNvSpPr>
            <a:spLocks noGrp="1"/>
          </p:cNvSpPr>
          <p:nvPr>
            <p:ph sz="half" idx="2"/>
          </p:nvPr>
        </p:nvSpPr>
        <p:spPr>
          <a:xfrm>
            <a:off x="1447191" y="2395547"/>
            <a:ext cx="4645152" cy="2644457"/>
          </a:xfrm>
        </p:spPr>
        <p:txBody>
          <a:bodyPr>
            <a:normAutofit fontScale="92500" lnSpcReduction="20000"/>
          </a:bodyPr>
          <a:lstStyle/>
          <a:p>
            <a:pPr marL="0" indent="0" algn="just">
              <a:buNone/>
            </a:pPr>
            <a:r>
              <a:rPr lang="en-US" dirty="0"/>
              <a:t>The Tower of Hanoi is good example of recursion using that often involves a key insight that makes everything simpler. Often the insight is determining what data exactly we are recursing on - we ask, what is the essential feature of the problem that should change as we call ourselves?</a:t>
            </a:r>
          </a:p>
          <a:p>
            <a:pPr marL="0" indent="0" algn="ctr">
              <a:buNone/>
            </a:pPr>
            <a:r>
              <a:rPr lang="en-US" b="1" dirty="0">
                <a:solidFill>
                  <a:srgbClr val="00B050"/>
                </a:solidFill>
              </a:rPr>
              <a:t>THANK YOU  !!!</a:t>
            </a:r>
          </a:p>
        </p:txBody>
      </p:sp>
      <p:sp>
        <p:nvSpPr>
          <p:cNvPr id="5" name="Text Placeholder 4">
            <a:extLst>
              <a:ext uri="{FF2B5EF4-FFF2-40B4-BE49-F238E27FC236}">
                <a16:creationId xmlns:a16="http://schemas.microsoft.com/office/drawing/2014/main" id="{FD630675-AB99-438D-AA35-16BC05B17061}"/>
              </a:ext>
            </a:extLst>
          </p:cNvPr>
          <p:cNvSpPr>
            <a:spLocks noGrp="1"/>
          </p:cNvSpPr>
          <p:nvPr>
            <p:ph type="body" sz="quarter" idx="3"/>
          </p:nvPr>
        </p:nvSpPr>
        <p:spPr/>
        <p:txBody>
          <a:bodyPr>
            <a:normAutofit fontScale="25000" lnSpcReduction="20000"/>
          </a:bodyPr>
          <a:lstStyle/>
          <a:p>
            <a:endParaRPr lang="en-US"/>
          </a:p>
        </p:txBody>
      </p:sp>
      <p:sp>
        <p:nvSpPr>
          <p:cNvPr id="9" name="Content Placeholder 8">
            <a:extLst>
              <a:ext uri="{FF2B5EF4-FFF2-40B4-BE49-F238E27FC236}">
                <a16:creationId xmlns:a16="http://schemas.microsoft.com/office/drawing/2014/main" id="{BED3BE6A-67BF-4C2A-8BFF-6649B133D4E1}"/>
              </a:ext>
            </a:extLst>
          </p:cNvPr>
          <p:cNvSpPr>
            <a:spLocks noGrp="1"/>
          </p:cNvSpPr>
          <p:nvPr>
            <p:ph sz="quarter" idx="4"/>
          </p:nvPr>
        </p:nvSpPr>
        <p:spPr/>
        <p:txBody>
          <a:bodyPr/>
          <a:lstStyle/>
          <a:p>
            <a:endParaRPr lang="en-US"/>
          </a:p>
        </p:txBody>
      </p:sp>
      <p:pic>
        <p:nvPicPr>
          <p:cNvPr id="3080" name="Picture 8" descr="Tran quoc pagoda in hanoi famous architecture Vector Image">
            <a:extLst>
              <a:ext uri="{FF2B5EF4-FFF2-40B4-BE49-F238E27FC236}">
                <a16:creationId xmlns:a16="http://schemas.microsoft.com/office/drawing/2014/main" id="{569B2860-2708-47BE-B4CE-9ADB6A9C4C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2342" y="18787"/>
            <a:ext cx="6350000" cy="6096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9804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257F4-020A-4B93-893E-A0462108F7EC}"/>
              </a:ext>
            </a:extLst>
          </p:cNvPr>
          <p:cNvSpPr>
            <a:spLocks noGrp="1"/>
          </p:cNvSpPr>
          <p:nvPr>
            <p:ph type="title"/>
          </p:nvPr>
        </p:nvSpPr>
        <p:spPr>
          <a:xfrm>
            <a:off x="1449217" y="804890"/>
            <a:ext cx="9605635" cy="671486"/>
          </a:xfrm>
        </p:spPr>
        <p:txBody>
          <a:bodyPr/>
          <a:lstStyle/>
          <a:p>
            <a:pPr algn="ctr"/>
            <a:r>
              <a:rPr lang="en-US" b="1" dirty="0"/>
              <a:t>PLAN</a:t>
            </a:r>
            <a:endParaRPr lang="en-US" dirty="0"/>
          </a:p>
        </p:txBody>
      </p:sp>
      <p:sp>
        <p:nvSpPr>
          <p:cNvPr id="3" name="Content Placeholder 2">
            <a:extLst>
              <a:ext uri="{FF2B5EF4-FFF2-40B4-BE49-F238E27FC236}">
                <a16:creationId xmlns:a16="http://schemas.microsoft.com/office/drawing/2014/main" id="{6B393E0C-C917-43F0-A2F7-67CC6B351BE8}"/>
              </a:ext>
            </a:extLst>
          </p:cNvPr>
          <p:cNvSpPr>
            <a:spLocks noGrp="1"/>
          </p:cNvSpPr>
          <p:nvPr>
            <p:ph sz="half" idx="1"/>
          </p:nvPr>
        </p:nvSpPr>
        <p:spPr/>
        <p:txBody>
          <a:bodyPr>
            <a:normAutofit/>
          </a:bodyPr>
          <a:lstStyle/>
          <a:p>
            <a:r>
              <a:rPr lang="en-US" dirty="0"/>
              <a:t>Origin</a:t>
            </a:r>
          </a:p>
          <a:p>
            <a:r>
              <a:rPr lang="en-US" dirty="0"/>
              <a:t> The Tower of Hanoi Prophecy</a:t>
            </a:r>
          </a:p>
          <a:p>
            <a:r>
              <a:rPr lang="en-US" dirty="0"/>
              <a:t> The End of the World </a:t>
            </a:r>
          </a:p>
          <a:p>
            <a:r>
              <a:rPr lang="en-US" dirty="0"/>
              <a:t> Definition</a:t>
            </a:r>
          </a:p>
          <a:p>
            <a:r>
              <a:rPr lang="en-US" dirty="0"/>
              <a:t>3D Animation of the Tower of Hanoi</a:t>
            </a:r>
          </a:p>
          <a:p>
            <a:r>
              <a:rPr lang="en-US" dirty="0"/>
              <a:t>Solving  the Tower of Hanoi’s Problem Using a Recursion Function</a:t>
            </a:r>
          </a:p>
          <a:p>
            <a:endParaRPr lang="en-US" dirty="0"/>
          </a:p>
        </p:txBody>
      </p:sp>
      <p:sp>
        <p:nvSpPr>
          <p:cNvPr id="4" name="Content Placeholder 3">
            <a:extLst>
              <a:ext uri="{FF2B5EF4-FFF2-40B4-BE49-F238E27FC236}">
                <a16:creationId xmlns:a16="http://schemas.microsoft.com/office/drawing/2014/main" id="{C70E7C97-E956-4BE1-8178-0155B13C567B}"/>
              </a:ext>
            </a:extLst>
          </p:cNvPr>
          <p:cNvSpPr>
            <a:spLocks noGrp="1"/>
          </p:cNvSpPr>
          <p:nvPr>
            <p:ph sz="half" idx="2"/>
          </p:nvPr>
        </p:nvSpPr>
        <p:spPr/>
        <p:txBody>
          <a:bodyPr>
            <a:normAutofit/>
          </a:bodyPr>
          <a:lstStyle/>
          <a:p>
            <a:r>
              <a:rPr lang="en-US" dirty="0"/>
              <a:t> Recursion Algorithm of the Tower of Hanoi</a:t>
            </a:r>
          </a:p>
          <a:p>
            <a:r>
              <a:rPr lang="en-US" dirty="0"/>
              <a:t>Output</a:t>
            </a:r>
          </a:p>
          <a:p>
            <a:r>
              <a:rPr lang="en-US" dirty="0"/>
              <a:t> determining the number of moves </a:t>
            </a:r>
          </a:p>
          <a:p>
            <a:r>
              <a:rPr lang="en-US" dirty="0"/>
              <a:t> Conclusion</a:t>
            </a:r>
          </a:p>
          <a:p>
            <a:endParaRPr lang="en-US" dirty="0"/>
          </a:p>
        </p:txBody>
      </p:sp>
      <mc:AlternateContent xmlns:mc="http://schemas.openxmlformats.org/markup-compatibility/2006">
        <mc:Choice xmlns:pslz="http://schemas.microsoft.com/office/powerpoint/2016/slidezoom" Requires="pslz">
          <p:graphicFrame>
            <p:nvGraphicFramePr>
              <p:cNvPr id="6" name="Slide Zoom 5">
                <a:extLst>
                  <a:ext uri="{FF2B5EF4-FFF2-40B4-BE49-F238E27FC236}">
                    <a16:creationId xmlns:a16="http://schemas.microsoft.com/office/drawing/2014/main" id="{C7FAAA57-AA7E-4C2D-A057-EB37BDBE14E0}"/>
                  </a:ext>
                </a:extLst>
              </p:cNvPr>
              <p:cNvGraphicFramePr>
                <a:graphicFrameLocks noChangeAspect="1"/>
              </p:cNvGraphicFramePr>
              <p:nvPr>
                <p:extLst>
                  <p:ext uri="{D42A27DB-BD31-4B8C-83A1-F6EECF244321}">
                    <p14:modId xmlns:p14="http://schemas.microsoft.com/office/powerpoint/2010/main" val="3797821873"/>
                  </p:ext>
                </p:extLst>
              </p:nvPr>
            </p:nvGraphicFramePr>
            <p:xfrm>
              <a:off x="-1790700" y="1104900"/>
              <a:ext cx="3048000" cy="1714500"/>
            </p:xfrm>
            <a:graphic>
              <a:graphicData uri="http://schemas.microsoft.com/office/powerpoint/2016/slidezoom">
                <pslz:sldZm>
                  <pslz:sldZmObj sldId="280" cId="4286122440">
                    <pslz:zmPr id="{B31AE731-A25B-4E5B-B571-1E0119448848}" returnToParent="0" transitionDur="1000">
                      <p166:blipFill xmlns:p166="http://schemas.microsoft.com/office/powerpoint/2016/6/main">
                        <a:blip r:embed="rId2"/>
                        <a:stretch>
                          <a:fillRect/>
                        </a:stretch>
                      </p166:blipFill>
                      <p166:spPr xmlns:p166="http://schemas.microsoft.com/office/powerpoint/2016/6/main">
                        <a:xfrm>
                          <a:off x="0" y="0"/>
                          <a:ext cx="3048000" cy="1714500"/>
                        </a:xfrm>
                        <a:prstGeom prst="rect">
                          <a:avLst/>
                        </a:prstGeom>
                        <a:ln w="3175">
                          <a:solidFill>
                            <a:prstClr val="ltGray"/>
                          </a:solidFill>
                        </a:ln>
                      </p166:spPr>
                    </pslz:zmPr>
                  </pslz:sldZmObj>
                </pslz:sldZm>
              </a:graphicData>
            </a:graphic>
          </p:graphicFrame>
        </mc:Choice>
        <mc:Fallback>
          <p:pic>
            <p:nvPicPr>
              <p:cNvPr id="6" name="Slide Zoom 5">
                <a:hlinkClick r:id="rId3" action="ppaction://hlinksldjump"/>
                <a:extLst>
                  <a:ext uri="{FF2B5EF4-FFF2-40B4-BE49-F238E27FC236}">
                    <a16:creationId xmlns:a16="http://schemas.microsoft.com/office/drawing/2014/main" id="{C7FAAA57-AA7E-4C2D-A057-EB37BDBE14E0}"/>
                  </a:ext>
                </a:extLst>
              </p:cNvPr>
              <p:cNvPicPr>
                <a:picLocks noGrp="1" noRot="1" noChangeAspect="1" noMove="1" noResize="1" noEditPoints="1" noAdjustHandles="1" noChangeArrowheads="1" noChangeShapeType="1"/>
              </p:cNvPicPr>
              <p:nvPr/>
            </p:nvPicPr>
            <p:blipFill>
              <a:blip r:embed="rId2"/>
              <a:stretch>
                <a:fillRect/>
              </a:stretch>
            </p:blipFill>
            <p:spPr>
              <a:xfrm>
                <a:off x="-1790700" y="1104900"/>
                <a:ext cx="3048000" cy="1714500"/>
              </a:xfrm>
              <a:prstGeom prst="rect">
                <a:avLst/>
              </a:prstGeom>
              <a:ln w="3175">
                <a:solidFill>
                  <a:prstClr val="ltGray"/>
                </a:solidFill>
              </a:ln>
            </p:spPr>
          </p:pic>
        </mc:Fallback>
      </mc:AlternateContent>
    </p:spTree>
    <p:extLst>
      <p:ext uri="{BB962C8B-B14F-4D97-AF65-F5344CB8AC3E}">
        <p14:creationId xmlns:p14="http://schemas.microsoft.com/office/powerpoint/2010/main" val="4286122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10419CA0-BFB4-4390-AB8F-5DBFCA45D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 name="Straight Connector 74">
            <a:extLst>
              <a:ext uri="{FF2B5EF4-FFF2-40B4-BE49-F238E27FC236}">
                <a16:creationId xmlns:a16="http://schemas.microsoft.com/office/drawing/2014/main" id="{5CF4C623-16D7-4722-8EFB-A5B0E3BC07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7" y="1847088"/>
            <a:ext cx="5548039"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B59C462F-AEDC-4A42-B2B3-53F31C30AEB3}"/>
              </a:ext>
            </a:extLst>
          </p:cNvPr>
          <p:cNvSpPr>
            <a:spLocks noGrp="1"/>
          </p:cNvSpPr>
          <p:nvPr>
            <p:ph type="title"/>
          </p:nvPr>
        </p:nvSpPr>
        <p:spPr>
          <a:xfrm>
            <a:off x="1451580" y="804520"/>
            <a:ext cx="5550355" cy="1049235"/>
          </a:xfrm>
        </p:spPr>
        <p:txBody>
          <a:bodyPr>
            <a:normAutofit/>
          </a:bodyPr>
          <a:lstStyle/>
          <a:p>
            <a:pPr algn="ctr"/>
            <a:r>
              <a:rPr lang="en-US" dirty="0"/>
              <a:t> Origin</a:t>
            </a:r>
          </a:p>
        </p:txBody>
      </p:sp>
      <p:sp>
        <p:nvSpPr>
          <p:cNvPr id="77" name="Rectangle 76">
            <a:extLst>
              <a:ext uri="{FF2B5EF4-FFF2-40B4-BE49-F238E27FC236}">
                <a16:creationId xmlns:a16="http://schemas.microsoft.com/office/drawing/2014/main" id="{596E9C81-ACBE-459E-A7D5-2BB824B68F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35" name="Content Placeholder 1029">
            <a:extLst>
              <a:ext uri="{FF2B5EF4-FFF2-40B4-BE49-F238E27FC236}">
                <a16:creationId xmlns:a16="http://schemas.microsoft.com/office/drawing/2014/main" id="{8DA841E2-7AC8-44B2-BB56-435E4E518796}"/>
              </a:ext>
            </a:extLst>
          </p:cNvPr>
          <p:cNvSpPr>
            <a:spLocks noGrp="1"/>
          </p:cNvSpPr>
          <p:nvPr>
            <p:ph idx="1"/>
          </p:nvPr>
        </p:nvSpPr>
        <p:spPr>
          <a:xfrm>
            <a:off x="1451580" y="2015733"/>
            <a:ext cx="5550355" cy="1966988"/>
          </a:xfrm>
        </p:spPr>
        <p:txBody>
          <a:bodyPr>
            <a:normAutofit/>
          </a:bodyPr>
          <a:lstStyle/>
          <a:p>
            <a:pPr marL="0" indent="0">
              <a:buNone/>
            </a:pPr>
            <a:r>
              <a:rPr lang="en-US" dirty="0"/>
              <a:t>The Tower of Hanoi puzzle was invented by the French mathematician </a:t>
            </a:r>
            <a:r>
              <a:rPr lang="en-US" b="1" dirty="0"/>
              <a:t>François Édouard Anatole Lucas </a:t>
            </a:r>
            <a:r>
              <a:rPr lang="en-US" dirty="0"/>
              <a:t>in 1883</a:t>
            </a:r>
            <a:endParaRPr lang="en-US" b="1" dirty="0"/>
          </a:p>
        </p:txBody>
      </p:sp>
      <p:grpSp>
        <p:nvGrpSpPr>
          <p:cNvPr id="79" name="Group 78">
            <a:extLst>
              <a:ext uri="{FF2B5EF4-FFF2-40B4-BE49-F238E27FC236}">
                <a16:creationId xmlns:a16="http://schemas.microsoft.com/office/drawing/2014/main" id="{CEBDCB18-ABE5-43B0-8B68-89FEDAECB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77388" y="482171"/>
            <a:ext cx="4074533" cy="5149101"/>
            <a:chOff x="7463259" y="583365"/>
            <a:chExt cx="4074533" cy="5181928"/>
          </a:xfrm>
        </p:grpSpPr>
        <p:sp>
          <p:nvSpPr>
            <p:cNvPr id="80" name="Rectangle 79">
              <a:extLst>
                <a:ext uri="{FF2B5EF4-FFF2-40B4-BE49-F238E27FC236}">
                  <a16:creationId xmlns:a16="http://schemas.microsoft.com/office/drawing/2014/main" id="{483C65C6-7268-490D-B4A8-927D45FAB6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4074533"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6133D4A5-82E5-43A0-9FF0-81B7AC16CD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345028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026" name="Picture 2">
            <a:extLst>
              <a:ext uri="{FF2B5EF4-FFF2-40B4-BE49-F238E27FC236}">
                <a16:creationId xmlns:a16="http://schemas.microsoft.com/office/drawing/2014/main" id="{A7B1EA2F-9818-4173-9352-DB5069D63E9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 b="13671"/>
          <a:stretch/>
        </p:blipFill>
        <p:spPr bwMode="auto">
          <a:xfrm>
            <a:off x="8116373" y="1116345"/>
            <a:ext cx="2799103" cy="3866172"/>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82">
            <a:extLst>
              <a:ext uri="{FF2B5EF4-FFF2-40B4-BE49-F238E27FC236}">
                <a16:creationId xmlns:a16="http://schemas.microsoft.com/office/drawing/2014/main" id="{08EC5C75-E28F-4899-9C2E-39431B82B7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85" name="Straight Connector 84">
            <a:extLst>
              <a:ext uri="{FF2B5EF4-FFF2-40B4-BE49-F238E27FC236}">
                <a16:creationId xmlns:a16="http://schemas.microsoft.com/office/drawing/2014/main" id="{46AAE0A1-60AD-4190-B85D-2DD8148369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694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37813-33F3-4EE2-8A20-8265ECBBF84C}"/>
              </a:ext>
            </a:extLst>
          </p:cNvPr>
          <p:cNvSpPr>
            <a:spLocks noGrp="1"/>
          </p:cNvSpPr>
          <p:nvPr>
            <p:ph type="title"/>
          </p:nvPr>
        </p:nvSpPr>
        <p:spPr/>
        <p:txBody>
          <a:bodyPr/>
          <a:lstStyle/>
          <a:p>
            <a:pPr algn="ctr"/>
            <a:r>
              <a:rPr lang="en-US" dirty="0"/>
              <a:t> Prophecy</a:t>
            </a:r>
          </a:p>
        </p:txBody>
      </p:sp>
      <p:pic>
        <p:nvPicPr>
          <p:cNvPr id="4" name="Picture 4" descr="How plausible is Lucas's tower (towers of Hanoi)? - Quora">
            <a:extLst>
              <a:ext uri="{FF2B5EF4-FFF2-40B4-BE49-F238E27FC236}">
                <a16:creationId xmlns:a16="http://schemas.microsoft.com/office/drawing/2014/main" id="{32B43209-04C7-4185-9358-70D9C8215B8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921005" y="1853754"/>
            <a:ext cx="4133849" cy="425908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Hindu priest attacked near N.Y temple in possible hate-crime ...">
            <a:extLst>
              <a:ext uri="{FF2B5EF4-FFF2-40B4-BE49-F238E27FC236}">
                <a16:creationId xmlns:a16="http://schemas.microsoft.com/office/drawing/2014/main" id="{6B565C3E-0ED0-4FB7-A27C-F689D9B10F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1579" y="1853754"/>
            <a:ext cx="5158771" cy="4259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66290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3C1BEED-CF44-40EB-A99D-AD1238AA1166}"/>
              </a:ext>
            </a:extLst>
          </p:cNvPr>
          <p:cNvSpPr/>
          <p:nvPr/>
        </p:nvSpPr>
        <p:spPr>
          <a:xfrm>
            <a:off x="3048000" y="1411749"/>
            <a:ext cx="6096000" cy="4034502"/>
          </a:xfrm>
          <a:prstGeom prst="rect">
            <a:avLst/>
          </a:prstGeom>
        </p:spPr>
        <p:txBody>
          <a:bodyPr>
            <a:spAutoFit/>
          </a:bodyPr>
          <a:lstStyle/>
          <a:p>
            <a:pPr algn="just">
              <a:lnSpc>
                <a:spcPct val="107000"/>
              </a:lnSpc>
              <a:spcAft>
                <a:spcPts val="800"/>
              </a:spcAft>
            </a:pPr>
            <a:r>
              <a:rPr lang="en-US" b="1" dirty="0">
                <a:latin typeface="Calibri" panose="020F0502020204030204" pitchFamily="34" charset="0"/>
                <a:ea typeface="Calibri" panose="020F0502020204030204" pitchFamily="34" charset="0"/>
                <a:cs typeface="Times New Roman" panose="02020603050405020304" pitchFamily="18" charset="0"/>
              </a:rPr>
              <a:t>François Édouard Anatole Lucas </a:t>
            </a:r>
            <a:r>
              <a:rPr lang="en-US" dirty="0">
                <a:latin typeface="Calibri" panose="020F0502020204030204" pitchFamily="34" charset="0"/>
                <a:ea typeface="Calibri" panose="020F0502020204030204" pitchFamily="34" charset="0"/>
                <a:cs typeface="Times New Roman" panose="02020603050405020304" pitchFamily="18" charset="0"/>
              </a:rPr>
              <a:t>was inspired by a legend that tells of a Hindu temple where the puzzle was presented to young priests. At the beginning of time, the priests were given three poles and a stack of 64 gold disks, each disk a little smaller than the one beneath it. Their assignment was to transfer all 64 disks from one of the three poles to another, with two important constraints. They could only move one disk at a time, and they could never place a larger disk on top of a smaller one. The priests worked very efficiently, day and night, moving one disk every second. When they finished their work, the legend said, the temple would crumble into dust and the world would vanish.</a:t>
            </a:r>
          </a:p>
          <a:p>
            <a:pP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179331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9" name="Straight Connector 78">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FF037813-33F3-4EE2-8A20-8265ECBBF84C}"/>
              </a:ext>
            </a:extLst>
          </p:cNvPr>
          <p:cNvSpPr>
            <a:spLocks noGrp="1"/>
          </p:cNvSpPr>
          <p:nvPr>
            <p:ph type="title"/>
          </p:nvPr>
        </p:nvSpPr>
        <p:spPr>
          <a:xfrm>
            <a:off x="1451580" y="804520"/>
            <a:ext cx="4176511" cy="1049235"/>
          </a:xfrm>
        </p:spPr>
        <p:txBody>
          <a:bodyPr>
            <a:normAutofit/>
          </a:bodyPr>
          <a:lstStyle/>
          <a:p>
            <a:pPr algn="ctr"/>
            <a:r>
              <a:rPr lang="en-US" sz="2200" dirty="0"/>
              <a:t>  Time of the End of the world according to the prophecy</a:t>
            </a:r>
          </a:p>
        </p:txBody>
      </p:sp>
      <p:sp>
        <p:nvSpPr>
          <p:cNvPr id="81" name="Rectangle 80">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058" name="Content Placeholder 2057">
            <a:extLst>
              <a:ext uri="{FF2B5EF4-FFF2-40B4-BE49-F238E27FC236}">
                <a16:creationId xmlns:a16="http://schemas.microsoft.com/office/drawing/2014/main" id="{01B7F552-FC9B-4D31-8049-7A77ED43FCBE}"/>
              </a:ext>
            </a:extLst>
          </p:cNvPr>
          <p:cNvSpPr>
            <a:spLocks noGrp="1"/>
          </p:cNvSpPr>
          <p:nvPr>
            <p:ph idx="1"/>
          </p:nvPr>
        </p:nvSpPr>
        <p:spPr>
          <a:xfrm>
            <a:off x="1451581" y="2015732"/>
            <a:ext cx="4172212" cy="3450613"/>
          </a:xfrm>
        </p:spPr>
        <p:txBody>
          <a:bodyPr>
            <a:normAutofit/>
          </a:bodyPr>
          <a:lstStyle/>
          <a:p>
            <a:pPr marL="0" indent="0">
              <a:buNone/>
            </a:pPr>
            <a:r>
              <a:rPr lang="en-US" dirty="0"/>
              <a:t>The number of moves required to correctly move a tower of 64 disks is 2^64−1=18,446,744,073,709,551,615.  At a rate of one move per second, that is 584,942,417,355 Years.</a:t>
            </a:r>
          </a:p>
          <a:p>
            <a:pPr marL="0" indent="0">
              <a:buNone/>
            </a:pPr>
            <a:endParaRPr lang="en-US" dirty="0"/>
          </a:p>
        </p:txBody>
      </p:sp>
      <p:pic>
        <p:nvPicPr>
          <p:cNvPr id="2054" name="Picture 6" descr="It's The End Of The World And I Feel Fine | Riot Fest">
            <a:extLst>
              <a:ext uri="{FF2B5EF4-FFF2-40B4-BE49-F238E27FC236}">
                <a16:creationId xmlns:a16="http://schemas.microsoft.com/office/drawing/2014/main" id="{666F0083-510F-4D90-A876-0B68259B57E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94410" y="1747040"/>
            <a:ext cx="5874069" cy="3719305"/>
          </a:xfrm>
          <a:prstGeom prst="rect">
            <a:avLst/>
          </a:prstGeom>
          <a:noFill/>
          <a:extLst>
            <a:ext uri="{909E8E84-426E-40DD-AFC4-6F175D3DCCD1}">
              <a14:hiddenFill xmlns:a14="http://schemas.microsoft.com/office/drawing/2010/main">
                <a:solidFill>
                  <a:srgbClr val="FFFFFF"/>
                </a:solidFill>
              </a14:hiddenFill>
            </a:ext>
          </a:extLst>
        </p:spPr>
      </p:pic>
      <p:pic>
        <p:nvPicPr>
          <p:cNvPr id="83" name="Picture 82">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85" name="Straight Connector 84">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6722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FF037813-33F3-4EE2-8A20-8265ECBBF84C}"/>
              </a:ext>
            </a:extLst>
          </p:cNvPr>
          <p:cNvSpPr>
            <a:spLocks noGrp="1"/>
          </p:cNvSpPr>
          <p:nvPr>
            <p:ph type="title"/>
          </p:nvPr>
        </p:nvSpPr>
        <p:spPr>
          <a:xfrm>
            <a:off x="1451580" y="804520"/>
            <a:ext cx="4176511" cy="1049235"/>
          </a:xfrm>
        </p:spPr>
        <p:txBody>
          <a:bodyPr>
            <a:normAutofit/>
          </a:bodyPr>
          <a:lstStyle/>
          <a:p>
            <a:r>
              <a:rPr lang="en-US" dirty="0"/>
              <a:t> Definition</a:t>
            </a:r>
          </a:p>
        </p:txBody>
      </p:sp>
      <p:sp>
        <p:nvSpPr>
          <p:cNvPr id="15" name="Rectangle 14">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8" name="Content Placeholder 7">
            <a:extLst>
              <a:ext uri="{FF2B5EF4-FFF2-40B4-BE49-F238E27FC236}">
                <a16:creationId xmlns:a16="http://schemas.microsoft.com/office/drawing/2014/main" id="{960F1B5B-3C63-4B66-B889-F9569F585839}"/>
              </a:ext>
            </a:extLst>
          </p:cNvPr>
          <p:cNvSpPr>
            <a:spLocks noGrp="1"/>
          </p:cNvSpPr>
          <p:nvPr>
            <p:ph idx="1"/>
          </p:nvPr>
        </p:nvSpPr>
        <p:spPr>
          <a:xfrm>
            <a:off x="1451581" y="2015732"/>
            <a:ext cx="4172212" cy="3450613"/>
          </a:xfrm>
        </p:spPr>
        <p:txBody>
          <a:bodyPr>
            <a:normAutofit lnSpcReduction="10000"/>
          </a:bodyPr>
          <a:lstStyle/>
          <a:p>
            <a:pPr marL="0" indent="0" algn="just">
              <a:buNone/>
            </a:pPr>
            <a:r>
              <a:rPr lang="en-US" dirty="0"/>
              <a:t>Tower of Hanoi is a famous game. </a:t>
            </a:r>
          </a:p>
          <a:p>
            <a:pPr marL="0" indent="0" algn="just">
              <a:buNone/>
            </a:pPr>
            <a:r>
              <a:rPr lang="en-US" dirty="0"/>
              <a:t>In this game, there are three pegs and N number of disks place one over the other in decreasing size.</a:t>
            </a:r>
          </a:p>
          <a:p>
            <a:pPr marL="0" indent="0" algn="just">
              <a:buNone/>
            </a:pPr>
            <a:r>
              <a:rPr lang="en-US" dirty="0"/>
              <a:t>The objective of this game is to move the disks one by one from the </a:t>
            </a:r>
            <a:r>
              <a:rPr lang="en-US" b="1" dirty="0"/>
              <a:t>first</a:t>
            </a:r>
            <a:r>
              <a:rPr lang="en-US" dirty="0"/>
              <a:t> peg to the </a:t>
            </a:r>
            <a:r>
              <a:rPr lang="en-US" b="1" dirty="0"/>
              <a:t>last</a:t>
            </a:r>
            <a:r>
              <a:rPr lang="en-US" dirty="0"/>
              <a:t> peg.  And there is only ONE condition, we can not place a bigger disk on top of a smaller disk.</a:t>
            </a:r>
          </a:p>
          <a:p>
            <a:pPr marL="0" indent="0">
              <a:buNone/>
            </a:pPr>
            <a:endParaRPr lang="en-US" dirty="0"/>
          </a:p>
        </p:txBody>
      </p:sp>
      <p:pic>
        <p:nvPicPr>
          <p:cNvPr id="4" name="Content Placeholder 3" descr="image">
            <a:extLst>
              <a:ext uri="{FF2B5EF4-FFF2-40B4-BE49-F238E27FC236}">
                <a16:creationId xmlns:a16="http://schemas.microsoft.com/office/drawing/2014/main" id="{317F9D29-7F1E-4D9F-A620-F59C6931D0E5}"/>
              </a:ext>
            </a:extLst>
          </p:cNvPr>
          <p:cNvPicPr>
            <a:picLocks/>
          </p:cNvPicPr>
          <p:nvPr/>
        </p:nvPicPr>
        <p:blipFill>
          <a:blip r:embed="rId2">
            <a:extLst>
              <a:ext uri="{28A0092B-C50C-407E-A947-70E740481C1C}">
                <a14:useLocalDpi xmlns:a14="http://schemas.microsoft.com/office/drawing/2010/main" val="0"/>
              </a:ext>
            </a:extLst>
          </a:blip>
          <a:stretch>
            <a:fillRect/>
          </a:stretch>
        </p:blipFill>
        <p:spPr bwMode="auto">
          <a:xfrm>
            <a:off x="5802719" y="1866589"/>
            <a:ext cx="5827306" cy="3124821"/>
          </a:xfrm>
          <a:prstGeom prst="rect">
            <a:avLst/>
          </a:prstGeom>
          <a:noFill/>
        </p:spPr>
      </p:pic>
      <p:pic>
        <p:nvPicPr>
          <p:cNvPr id="17" name="Picture 16">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9" name="Straight Connector 18">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98585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176DA6-4BBF-42A4-9C94-E6613CCD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9AAB0AE-172B-4FB4-80C2-86CD6B824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02D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creen Recording 3">
            <a:hlinkClick r:id="" action="ppaction://media"/>
            <a:extLst>
              <a:ext uri="{FF2B5EF4-FFF2-40B4-BE49-F238E27FC236}">
                <a16:creationId xmlns:a16="http://schemas.microsoft.com/office/drawing/2014/main" id="{B96A87AB-07DA-41D9-93C5-0528899910D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39146" y="643467"/>
            <a:ext cx="8913707" cy="5571066"/>
          </a:xfrm>
          <a:prstGeom prst="rect">
            <a:avLst/>
          </a:prstGeom>
        </p:spPr>
      </p:pic>
      <p:sp>
        <p:nvSpPr>
          <p:cNvPr id="17" name="TextBox 16">
            <a:extLst>
              <a:ext uri="{FF2B5EF4-FFF2-40B4-BE49-F238E27FC236}">
                <a16:creationId xmlns:a16="http://schemas.microsoft.com/office/drawing/2014/main" id="{E4324E1A-992E-4AA2-9D23-DC4F96EAD257}"/>
              </a:ext>
            </a:extLst>
          </p:cNvPr>
          <p:cNvSpPr txBox="1"/>
          <p:nvPr/>
        </p:nvSpPr>
        <p:spPr>
          <a:xfrm>
            <a:off x="2867025" y="5067300"/>
            <a:ext cx="1047750" cy="369332"/>
          </a:xfrm>
          <a:prstGeom prst="rect">
            <a:avLst/>
          </a:prstGeom>
          <a:noFill/>
        </p:spPr>
        <p:txBody>
          <a:bodyPr wrap="square" rtlCol="0">
            <a:spAutoFit/>
          </a:bodyPr>
          <a:lstStyle/>
          <a:p>
            <a:r>
              <a:rPr lang="en-US" dirty="0"/>
              <a:t>PEG A</a:t>
            </a:r>
          </a:p>
        </p:txBody>
      </p:sp>
      <p:sp>
        <p:nvSpPr>
          <p:cNvPr id="19" name="TextBox 18">
            <a:extLst>
              <a:ext uri="{FF2B5EF4-FFF2-40B4-BE49-F238E27FC236}">
                <a16:creationId xmlns:a16="http://schemas.microsoft.com/office/drawing/2014/main" id="{CA85788A-C0B2-4375-9C60-8587EE8DFA69}"/>
              </a:ext>
            </a:extLst>
          </p:cNvPr>
          <p:cNvSpPr txBox="1"/>
          <p:nvPr/>
        </p:nvSpPr>
        <p:spPr>
          <a:xfrm>
            <a:off x="5753142" y="5122664"/>
            <a:ext cx="1047750" cy="369332"/>
          </a:xfrm>
          <a:prstGeom prst="rect">
            <a:avLst/>
          </a:prstGeom>
          <a:noFill/>
        </p:spPr>
        <p:txBody>
          <a:bodyPr wrap="square" rtlCol="0">
            <a:spAutoFit/>
          </a:bodyPr>
          <a:lstStyle/>
          <a:p>
            <a:r>
              <a:rPr lang="en-US" dirty="0"/>
              <a:t>PEG B</a:t>
            </a:r>
          </a:p>
        </p:txBody>
      </p:sp>
      <p:sp>
        <p:nvSpPr>
          <p:cNvPr id="20" name="TextBox 19">
            <a:extLst>
              <a:ext uri="{FF2B5EF4-FFF2-40B4-BE49-F238E27FC236}">
                <a16:creationId xmlns:a16="http://schemas.microsoft.com/office/drawing/2014/main" id="{C5B10666-C502-4541-ACDB-8AACC135BA88}"/>
              </a:ext>
            </a:extLst>
          </p:cNvPr>
          <p:cNvSpPr txBox="1"/>
          <p:nvPr/>
        </p:nvSpPr>
        <p:spPr>
          <a:xfrm>
            <a:off x="8524875" y="5110996"/>
            <a:ext cx="1047750" cy="369332"/>
          </a:xfrm>
          <a:prstGeom prst="rect">
            <a:avLst/>
          </a:prstGeom>
          <a:noFill/>
        </p:spPr>
        <p:txBody>
          <a:bodyPr wrap="square" rtlCol="0">
            <a:spAutoFit/>
          </a:bodyPr>
          <a:lstStyle/>
          <a:p>
            <a:r>
              <a:rPr lang="en-US" dirty="0"/>
              <a:t>PEG C</a:t>
            </a:r>
          </a:p>
        </p:txBody>
      </p:sp>
      <p:sp>
        <p:nvSpPr>
          <p:cNvPr id="21" name="TextBox 20">
            <a:extLst>
              <a:ext uri="{FF2B5EF4-FFF2-40B4-BE49-F238E27FC236}">
                <a16:creationId xmlns:a16="http://schemas.microsoft.com/office/drawing/2014/main" id="{F01694BA-B11C-413E-87A8-933564C5EDAA}"/>
              </a:ext>
            </a:extLst>
          </p:cNvPr>
          <p:cNvSpPr txBox="1"/>
          <p:nvPr/>
        </p:nvSpPr>
        <p:spPr>
          <a:xfrm>
            <a:off x="2657475" y="-9525"/>
            <a:ext cx="6772275" cy="369332"/>
          </a:xfrm>
          <a:prstGeom prst="rect">
            <a:avLst/>
          </a:prstGeom>
          <a:noFill/>
        </p:spPr>
        <p:txBody>
          <a:bodyPr wrap="square" rtlCol="0">
            <a:spAutoFit/>
          </a:bodyPr>
          <a:lstStyle/>
          <a:p>
            <a:pPr algn="ctr"/>
            <a:r>
              <a:rPr lang="en-US" b="1" dirty="0"/>
              <a:t> 3D ANIMATION OF THE TOWER OF HANOI</a:t>
            </a:r>
          </a:p>
        </p:txBody>
      </p:sp>
    </p:spTree>
    <p:extLst>
      <p:ext uri="{BB962C8B-B14F-4D97-AF65-F5344CB8AC3E}">
        <p14:creationId xmlns:p14="http://schemas.microsoft.com/office/powerpoint/2010/main" val="2731768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9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CE430-9EA9-4923-AA1B-23288D91B2FD}"/>
              </a:ext>
            </a:extLst>
          </p:cNvPr>
          <p:cNvSpPr>
            <a:spLocks noGrp="1"/>
          </p:cNvSpPr>
          <p:nvPr>
            <p:ph type="title"/>
          </p:nvPr>
        </p:nvSpPr>
        <p:spPr>
          <a:xfrm>
            <a:off x="1610953" y="90514"/>
            <a:ext cx="9605635" cy="1059305"/>
          </a:xfrm>
        </p:spPr>
        <p:txBody>
          <a:bodyPr/>
          <a:lstStyle/>
          <a:p>
            <a:pPr algn="ctr"/>
            <a:r>
              <a:rPr lang="en-US" dirty="0"/>
              <a:t> C++ Recursion function code</a:t>
            </a:r>
          </a:p>
        </p:txBody>
      </p:sp>
      <p:sp>
        <p:nvSpPr>
          <p:cNvPr id="3" name="Content Placeholder 2">
            <a:extLst>
              <a:ext uri="{FF2B5EF4-FFF2-40B4-BE49-F238E27FC236}">
                <a16:creationId xmlns:a16="http://schemas.microsoft.com/office/drawing/2014/main" id="{8EA9C11E-3CEE-4C80-8161-9C9AF85CAB02}"/>
              </a:ext>
            </a:extLst>
          </p:cNvPr>
          <p:cNvSpPr>
            <a:spLocks noGrp="1"/>
          </p:cNvSpPr>
          <p:nvPr>
            <p:ph sz="half" idx="1"/>
          </p:nvPr>
        </p:nvSpPr>
        <p:spPr>
          <a:xfrm>
            <a:off x="1304456" y="620166"/>
            <a:ext cx="4645152" cy="3448595"/>
          </a:xfrm>
        </p:spPr>
        <p:txBody>
          <a:bodyPr>
            <a:noAutofit/>
          </a:bodyPr>
          <a:lstStyle/>
          <a:p>
            <a:pPr marL="0" indent="0">
              <a:buNone/>
            </a:pPr>
            <a:r>
              <a:rPr lang="en-US" sz="1600" b="1" dirty="0"/>
              <a:t>//this is a program solving recursion of 3 disks</a:t>
            </a:r>
          </a:p>
          <a:p>
            <a:pPr marL="0" indent="0">
              <a:buNone/>
            </a:pPr>
            <a:r>
              <a:rPr lang="en-US" sz="1600" b="1" dirty="0"/>
              <a:t>#include &lt;iostream&gt;</a:t>
            </a:r>
          </a:p>
          <a:p>
            <a:pPr marL="0" indent="0">
              <a:buNone/>
            </a:pPr>
            <a:r>
              <a:rPr lang="en-US" sz="1600" b="1" dirty="0"/>
              <a:t>using namespace std;</a:t>
            </a:r>
          </a:p>
          <a:p>
            <a:pPr marL="0" indent="0">
              <a:buNone/>
            </a:pPr>
            <a:r>
              <a:rPr lang="en-US" sz="1600" b="1" dirty="0"/>
              <a:t>void moveDisk(char fp, char tp);</a:t>
            </a:r>
          </a:p>
          <a:p>
            <a:pPr marL="0" indent="0">
              <a:buNone/>
            </a:pPr>
            <a:r>
              <a:rPr lang="en-US" sz="1600" b="1" dirty="0"/>
              <a:t>void moveTower(int height, char fromPole, char toPole, char withPole);</a:t>
            </a:r>
          </a:p>
          <a:p>
            <a:pPr marL="0" indent="0">
              <a:buNone/>
            </a:pPr>
            <a:r>
              <a:rPr lang="en-US" sz="1600" b="1" dirty="0"/>
              <a:t>int main(){</a:t>
            </a:r>
          </a:p>
          <a:p>
            <a:pPr marL="0" indent="0">
              <a:buNone/>
            </a:pPr>
            <a:r>
              <a:rPr lang="en-US" sz="1600" b="1" dirty="0"/>
              <a:t>    moveTower(3, 'A', 'B', 'C');</a:t>
            </a:r>
          </a:p>
          <a:p>
            <a:pPr marL="0" indent="0">
              <a:buNone/>
            </a:pPr>
            <a:r>
              <a:rPr lang="en-US" sz="1600" b="1" dirty="0"/>
              <a:t>system("pause");</a:t>
            </a:r>
          </a:p>
          <a:p>
            <a:pPr marL="0" indent="0">
              <a:buNone/>
            </a:pPr>
            <a:r>
              <a:rPr lang="en-US" sz="1600" b="1" dirty="0"/>
              <a:t> return 0;</a:t>
            </a:r>
          </a:p>
          <a:p>
            <a:pPr marL="0" indent="0">
              <a:buNone/>
            </a:pPr>
            <a:r>
              <a:rPr lang="en-US" sz="1600" b="1" dirty="0"/>
              <a:t>}</a:t>
            </a:r>
          </a:p>
        </p:txBody>
      </p:sp>
      <p:sp>
        <p:nvSpPr>
          <p:cNvPr id="4" name="Content Placeholder 3">
            <a:extLst>
              <a:ext uri="{FF2B5EF4-FFF2-40B4-BE49-F238E27FC236}">
                <a16:creationId xmlns:a16="http://schemas.microsoft.com/office/drawing/2014/main" id="{AD678908-B6ED-423B-B2F9-37ECF0993ABE}"/>
              </a:ext>
            </a:extLst>
          </p:cNvPr>
          <p:cNvSpPr>
            <a:spLocks noGrp="1"/>
          </p:cNvSpPr>
          <p:nvPr>
            <p:ph sz="half" idx="2"/>
          </p:nvPr>
        </p:nvSpPr>
        <p:spPr>
          <a:xfrm>
            <a:off x="6166121" y="627241"/>
            <a:ext cx="5806804" cy="3441520"/>
          </a:xfrm>
        </p:spPr>
        <p:txBody>
          <a:bodyPr>
            <a:normAutofit fontScale="25000" lnSpcReduction="20000"/>
          </a:bodyPr>
          <a:lstStyle/>
          <a:p>
            <a:pPr marL="0" indent="0">
              <a:buNone/>
            </a:pPr>
            <a:r>
              <a:rPr lang="en-US" sz="6400" b="1" dirty="0"/>
              <a:t>void moveDisk(char fp, char tp){</a:t>
            </a:r>
          </a:p>
          <a:p>
            <a:pPr marL="0" indent="0">
              <a:buNone/>
            </a:pPr>
            <a:r>
              <a:rPr lang="en-US" sz="6400" b="1" dirty="0"/>
              <a:t>cout &lt;&lt; "moving disk from " &lt;&lt; fp &lt;&lt; " to " &lt;&lt; tp &lt;&lt; endl;</a:t>
            </a:r>
          </a:p>
          <a:p>
            <a:pPr marL="0" indent="0">
              <a:buNone/>
            </a:pPr>
            <a:r>
              <a:rPr lang="en-US" sz="6400" b="1" dirty="0"/>
              <a:t>}</a:t>
            </a:r>
          </a:p>
          <a:p>
            <a:pPr marL="0" indent="0">
              <a:buNone/>
            </a:pPr>
            <a:r>
              <a:rPr lang="en-US" sz="6400" b="1" dirty="0"/>
              <a:t>void moveTower(int height, char fromPole, char toPole, char withPole)</a:t>
            </a:r>
          </a:p>
          <a:p>
            <a:pPr marL="0" indent="0">
              <a:buNone/>
            </a:pPr>
            <a:r>
              <a:rPr lang="en-US" sz="6400" b="1" dirty="0"/>
              <a:t>{</a:t>
            </a:r>
          </a:p>
          <a:p>
            <a:pPr marL="0" indent="0">
              <a:buNone/>
            </a:pPr>
            <a:r>
              <a:rPr lang="en-US" sz="6400" b="1" dirty="0"/>
              <a:t> if (height &gt;= 1) {</a:t>
            </a:r>
          </a:p>
          <a:p>
            <a:pPr marL="0" indent="0">
              <a:buNone/>
            </a:pPr>
            <a:r>
              <a:rPr lang="en-US" sz="6400" b="1" dirty="0"/>
              <a:t>  moveTower(height - 1, fromPole, withPole, toPole); //Recursive call</a:t>
            </a:r>
          </a:p>
          <a:p>
            <a:pPr marL="0" indent="0">
              <a:buNone/>
            </a:pPr>
            <a:r>
              <a:rPr lang="en-US" sz="6400" b="1" dirty="0"/>
              <a:t>moveDisk(fromPole, toPole);</a:t>
            </a:r>
          </a:p>
          <a:p>
            <a:pPr marL="0" indent="0">
              <a:buNone/>
            </a:pPr>
            <a:r>
              <a:rPr lang="en-US" sz="6400" b="1" dirty="0"/>
              <a:t> moveTower(height - 1, withPole, toPole, fromPole);//Recursive call</a:t>
            </a:r>
          </a:p>
          <a:p>
            <a:pPr marL="0" indent="0">
              <a:buNone/>
            </a:pPr>
            <a:r>
              <a:rPr lang="en-US" sz="6400" b="1" dirty="0"/>
              <a:t> }</a:t>
            </a:r>
          </a:p>
          <a:p>
            <a:pPr marL="0" indent="0">
              <a:buNone/>
            </a:pPr>
            <a:r>
              <a:rPr lang="en-US" sz="6400" b="1" dirty="0"/>
              <a:t>}</a:t>
            </a:r>
          </a:p>
          <a:p>
            <a:endParaRPr lang="en-US" dirty="0"/>
          </a:p>
        </p:txBody>
      </p:sp>
    </p:spTree>
    <p:extLst>
      <p:ext uri="{BB962C8B-B14F-4D97-AF65-F5344CB8AC3E}">
        <p14:creationId xmlns:p14="http://schemas.microsoft.com/office/powerpoint/2010/main" val="234472303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otalTime>1502</TotalTime>
  <Words>689</Words>
  <Application>Microsoft Office PowerPoint</Application>
  <PresentationFormat>Widescreen</PresentationFormat>
  <Paragraphs>70</Paragraphs>
  <Slides>12</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Gill Sans MT</vt:lpstr>
      <vt:lpstr>Gallery</vt:lpstr>
      <vt:lpstr>  TOWER OF HANOI PUZZLE Game </vt:lpstr>
      <vt:lpstr>PLAN</vt:lpstr>
      <vt:lpstr> Origin</vt:lpstr>
      <vt:lpstr> Prophecy</vt:lpstr>
      <vt:lpstr>PowerPoint Presentation</vt:lpstr>
      <vt:lpstr>  Time of the End of the world according to the prophecy</vt:lpstr>
      <vt:lpstr> Definition</vt:lpstr>
      <vt:lpstr>PowerPoint Presentation</vt:lpstr>
      <vt:lpstr> C++ Recursion function code</vt:lpstr>
      <vt:lpstr> Output and demonstration</vt:lpstr>
      <vt:lpstr> How to determine the number of moves according to the number of disks</vt:lpstr>
      <vt:lpstr>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TOWER OF HANOI PUZZLE </dc:title>
  <dc:creator>Ludovic.Dao@cix.csi.cuny.edu</dc:creator>
  <cp:lastModifiedBy>Ludovic.Dao@cix.csi.cuny.edu</cp:lastModifiedBy>
  <cp:revision>135</cp:revision>
  <dcterms:created xsi:type="dcterms:W3CDTF">2020-04-26T02:41:50Z</dcterms:created>
  <dcterms:modified xsi:type="dcterms:W3CDTF">2020-04-30T15:21:21Z</dcterms:modified>
</cp:coreProperties>
</file>